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4" r:id="rId17"/>
    <p:sldId id="272" r:id="rId18"/>
    <p:sldId id="273" r:id="rId19"/>
    <p:sldId id="276" r:id="rId20"/>
    <p:sldId id="277" r:id="rId21"/>
    <p:sldId id="281" r:id="rId22"/>
    <p:sldId id="284" r:id="rId23"/>
    <p:sldId id="282" r:id="rId24"/>
    <p:sldId id="283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0FF"/>
    <a:srgbClr val="6699FF"/>
    <a:srgbClr val="3366FF"/>
    <a:srgbClr val="C08B6C"/>
    <a:srgbClr val="C19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7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6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1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9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4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0E16B-DF11-4375-8D6B-D697712C652B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CDD7-294E-423E-B092-E95245B6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49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DC5DC4-D6A8-4081-B7D0-72450DAA6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667" y="3509964"/>
            <a:ext cx="5007333" cy="1962150"/>
          </a:xfrm>
        </p:spPr>
        <p:txBody>
          <a:bodyPr/>
          <a:lstStyle/>
          <a:p>
            <a:r>
              <a:rPr lang="en-US" sz="2800" dirty="0">
                <a:solidFill>
                  <a:srgbClr val="C19178"/>
                </a:solidFill>
                <a:latin typeface="Bahnschrift SemiBold SemiConden" panose="020B0502040204020203" pitchFamily="34" charset="0"/>
              </a:rPr>
              <a:t>Band &amp; Music</a:t>
            </a:r>
            <a:br>
              <a:rPr lang="en-US" dirty="0"/>
            </a:br>
            <a:r>
              <a:rPr lang="en-US" dirty="0">
                <a:latin typeface="Bahnschrift SemiBold Condensed" panose="020B0502040204020203" pitchFamily="34" charset="0"/>
              </a:rPr>
              <a:t>Kenneth Gill</a:t>
            </a:r>
          </a:p>
          <a:p>
            <a:r>
              <a:rPr lang="en-US" sz="2800" dirty="0">
                <a:solidFill>
                  <a:srgbClr val="C08B6C"/>
                </a:solidFill>
                <a:latin typeface="Bahnschrift SemiBold SemiConden" panose="020B0502040204020203" pitchFamily="34" charset="0"/>
              </a:rPr>
              <a:t>Physical Education &amp; Health</a:t>
            </a:r>
            <a:br>
              <a:rPr lang="en-US" dirty="0"/>
            </a:br>
            <a:r>
              <a:rPr lang="en-US" dirty="0">
                <a:latin typeface="Bahnschrift SemiBold Condensed" panose="020B0502040204020203" pitchFamily="34" charset="0"/>
              </a:rPr>
              <a:t>Elizabeth McCreedy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44493-4053-40FF-AF79-E0CE972D3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58" y="1122364"/>
            <a:ext cx="6415810" cy="4268786"/>
          </a:xfrm>
          <a:prstGeom prst="rect">
            <a:avLst/>
          </a:prstGeom>
          <a:effectLst>
            <a:softEdge rad="6477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27765-23FC-4785-8D25-F001469F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5618" y="5492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7300" dirty="0">
                <a:solidFill>
                  <a:srgbClr val="C08B6C"/>
                </a:solidFill>
                <a:latin typeface="Bahnschrift SemiBold SemiConden" panose="020B0502040204020203" pitchFamily="34" charset="0"/>
              </a:rPr>
              <a:t>Ann Arbor Trail</a:t>
            </a:r>
            <a:br>
              <a:rPr lang="en-US" dirty="0"/>
            </a:br>
            <a:r>
              <a:rPr lang="en-US" dirty="0">
                <a:latin typeface="Bahnschrift SemiBold Condensed" panose="020B0502040204020203" pitchFamily="34" charset="0"/>
              </a:rPr>
              <a:t>Welcome to the </a:t>
            </a:r>
            <a:br>
              <a:rPr lang="en-US" dirty="0">
                <a:latin typeface="Bahnschrift SemiBold Condensed" panose="020B0502040204020203" pitchFamily="34" charset="0"/>
              </a:rPr>
            </a:br>
            <a:r>
              <a:rPr lang="en-US" dirty="0">
                <a:latin typeface="Bahnschrift SemiBold Condensed" panose="020B0502040204020203" pitchFamily="34" charset="0"/>
              </a:rPr>
              <a:t>2020-2021 School Year</a:t>
            </a:r>
          </a:p>
        </p:txBody>
      </p:sp>
    </p:spTree>
    <p:extLst>
      <p:ext uri="{BB962C8B-B14F-4D97-AF65-F5344CB8AC3E}">
        <p14:creationId xmlns:p14="http://schemas.microsoft.com/office/powerpoint/2010/main" val="128424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C203F-5DBE-474C-946C-448DE7777F70}"/>
              </a:ext>
            </a:extLst>
          </p:cNvPr>
          <p:cNvSpPr txBox="1"/>
          <p:nvPr/>
        </p:nvSpPr>
        <p:spPr>
          <a:xfrm>
            <a:off x="1731146" y="186431"/>
            <a:ext cx="104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DPSCD Music Curriculum Grade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DE84-C297-45B6-8BAF-08190280E43D}"/>
              </a:ext>
            </a:extLst>
          </p:cNvPr>
          <p:cNvSpPr txBox="1"/>
          <p:nvPr/>
        </p:nvSpPr>
        <p:spPr>
          <a:xfrm>
            <a:off x="1731147" y="1216241"/>
            <a:ext cx="87178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1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F0"/>
                </a:solidFill>
              </a:rPr>
              <a:t>Compare And Contrast Music From Various Periods And Cultures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2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F0"/>
                </a:solidFill>
              </a:rPr>
              <a:t>Explain How The Structure And Elements Of Music Are Used In Performances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3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F0"/>
                </a:solidFill>
              </a:rPr>
              <a:t>Sing Two, Three And/or Four-Part Harmony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4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F0"/>
                </a:solidFill>
              </a:rPr>
              <a:t>Sing Simple Rhythmic, Melodic, And Harmonic Phrases Within AB And ABA 	Forms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5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F0"/>
                </a:solidFill>
              </a:rPr>
              <a:t>Sing Harmonic Patterns On Chords I, IV, And V7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6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F0"/>
                </a:solidFill>
              </a:rPr>
              <a:t>Play On Melody Bells Or Recorders Chords I, IV, V7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7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F0"/>
                </a:solidFill>
              </a:rPr>
              <a:t>Compose Music Using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8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F0"/>
                </a:solidFill>
              </a:rPr>
              <a:t>Evaluate Your Work Applying Criteria</a:t>
            </a:r>
          </a:p>
        </p:txBody>
      </p:sp>
    </p:spTree>
    <p:extLst>
      <p:ext uri="{BB962C8B-B14F-4D97-AF65-F5344CB8AC3E}">
        <p14:creationId xmlns:p14="http://schemas.microsoft.com/office/powerpoint/2010/main" val="50556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C203F-5DBE-474C-946C-448DE7777F70}"/>
              </a:ext>
            </a:extLst>
          </p:cNvPr>
          <p:cNvSpPr txBox="1"/>
          <p:nvPr/>
        </p:nvSpPr>
        <p:spPr>
          <a:xfrm>
            <a:off x="1731146" y="186431"/>
            <a:ext cx="104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DPSCD Music Curriculum Grade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DE84-C297-45B6-8BAF-08190280E43D}"/>
              </a:ext>
            </a:extLst>
          </p:cNvPr>
          <p:cNvSpPr txBox="1"/>
          <p:nvPr/>
        </p:nvSpPr>
        <p:spPr>
          <a:xfrm>
            <a:off x="1731147" y="1216241"/>
            <a:ext cx="87178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1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Identify Instruments From Various Cultures And Ethnicities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2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Relationship Between Music And The Arts, Other Disciplines, Contexts, And 	Daily Life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3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Perform And Compose Music In Duple And Triple Meter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4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 Perform And Compose Music In Duple And Triple Meter - 2</a:t>
            </a:r>
            <a:endParaRPr lang="en-US" sz="2000" i="1" dirty="0">
              <a:solidFill>
                <a:srgbClr val="00B0F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5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Perform Using Melodic Devices That Help Organize Musical Ideas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6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Playing By Ear Simple Melodies On A Melodic Instrument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7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Identify Musical Elements - Melody And Harmony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8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 Identify Musical Elements – Rhythm And Tone Color</a:t>
            </a:r>
            <a:endParaRPr lang="en-US" sz="20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8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C203F-5DBE-474C-946C-448DE7777F70}"/>
              </a:ext>
            </a:extLst>
          </p:cNvPr>
          <p:cNvSpPr txBox="1"/>
          <p:nvPr/>
        </p:nvSpPr>
        <p:spPr>
          <a:xfrm>
            <a:off x="1731146" y="186431"/>
            <a:ext cx="104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DPSCD Music Curriculum Grade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DE84-C297-45B6-8BAF-08190280E43D}"/>
              </a:ext>
            </a:extLst>
          </p:cNvPr>
          <p:cNvSpPr txBox="1"/>
          <p:nvPr/>
        </p:nvSpPr>
        <p:spPr>
          <a:xfrm>
            <a:off x="1731147" y="1216241"/>
            <a:ext cx="871787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1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Identify Instruments From Various Cultures And Ethnicities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2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Relationship Between Music And The Arts, Other Disciplines, Contexts, And 	Daily Life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3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Perform And Compose Music In Duple And Triple Meter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4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accent6"/>
                </a:solidFill>
              </a:rPr>
              <a:t>Perform And Compose Music In Duple And Triple Meter - 2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5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Perform Using Melodic Devices That Help Organize Musical Ideas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6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Playing By Ear Simple Melodies On A Melodic Instrument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7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Identify Musical Elements - Melody And Harmony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8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6"/>
                </a:solidFill>
              </a:rPr>
              <a:t> Identify Musical Elements - Rhythm And Tone Color</a:t>
            </a:r>
          </a:p>
        </p:txBody>
      </p:sp>
    </p:spTree>
    <p:extLst>
      <p:ext uri="{BB962C8B-B14F-4D97-AF65-F5344CB8AC3E}">
        <p14:creationId xmlns:p14="http://schemas.microsoft.com/office/powerpoint/2010/main" val="10113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2C300B-0003-4841-8CAC-067DE30CA5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3201" y="98795"/>
            <a:ext cx="10515600" cy="1325563"/>
          </a:xfrm>
        </p:spPr>
        <p:txBody>
          <a:bodyPr/>
          <a:lstStyle/>
          <a:p>
            <a:r>
              <a:rPr lang="en-US" dirty="0"/>
              <a:t>Band Instruments Offered</a:t>
            </a:r>
          </a:p>
        </p:txBody>
      </p:sp>
      <p:pic>
        <p:nvPicPr>
          <p:cNvPr id="10" name="Picture 9" descr="A close up of a music instrument&#10;&#10;Description automatically generated">
            <a:extLst>
              <a:ext uri="{FF2B5EF4-FFF2-40B4-BE49-F238E27FC236}">
                <a16:creationId xmlns:a16="http://schemas.microsoft.com/office/drawing/2014/main" id="{9EF49DF1-3739-4987-B809-952CA195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932"/>
            <a:ext cx="2006353" cy="2006353"/>
          </a:xfrm>
          <a:prstGeom prst="rect">
            <a:avLst/>
          </a:prstGeom>
        </p:spPr>
      </p:pic>
      <p:pic>
        <p:nvPicPr>
          <p:cNvPr id="12" name="Picture 11" descr="A close up of a music instrument&#10;&#10;Description automatically generated">
            <a:extLst>
              <a:ext uri="{FF2B5EF4-FFF2-40B4-BE49-F238E27FC236}">
                <a16:creationId xmlns:a16="http://schemas.microsoft.com/office/drawing/2014/main" id="{83CABF70-6451-4CB8-884C-8AA677724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53" y="1020932"/>
            <a:ext cx="2006353" cy="2006353"/>
          </a:xfrm>
          <a:prstGeom prst="rect">
            <a:avLst/>
          </a:prstGeom>
        </p:spPr>
      </p:pic>
      <p:pic>
        <p:nvPicPr>
          <p:cNvPr id="14" name="Picture 13" descr="A close up of a music instrument&#10;&#10;Description automatically generated">
            <a:extLst>
              <a:ext uri="{FF2B5EF4-FFF2-40B4-BE49-F238E27FC236}">
                <a16:creationId xmlns:a16="http://schemas.microsoft.com/office/drawing/2014/main" id="{9A0A3F99-182F-436D-A44B-EC938D401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543" y="1019633"/>
            <a:ext cx="927808" cy="2006353"/>
          </a:xfrm>
          <a:prstGeom prst="rect">
            <a:avLst/>
          </a:prstGeom>
        </p:spPr>
      </p:pic>
      <p:pic>
        <p:nvPicPr>
          <p:cNvPr id="16" name="Picture 15" descr="A picture containing music, maker, brass&#10;&#10;Description automatically generated">
            <a:extLst>
              <a:ext uri="{FF2B5EF4-FFF2-40B4-BE49-F238E27FC236}">
                <a16:creationId xmlns:a16="http://schemas.microsoft.com/office/drawing/2014/main" id="{6D5917DD-8BE5-4E9A-9095-C5CAA375E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19" y="1028631"/>
            <a:ext cx="1056083" cy="2006353"/>
          </a:xfrm>
          <a:prstGeom prst="rect">
            <a:avLst/>
          </a:prstGeom>
        </p:spPr>
      </p:pic>
      <p:pic>
        <p:nvPicPr>
          <p:cNvPr id="18" name="Picture 17" descr="A picture containing brass, music&#10;&#10;Description automatically generated">
            <a:extLst>
              <a:ext uri="{FF2B5EF4-FFF2-40B4-BE49-F238E27FC236}">
                <a16:creationId xmlns:a16="http://schemas.microsoft.com/office/drawing/2014/main" id="{6046C410-ADF1-4805-864F-08415A264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93" y="1019633"/>
            <a:ext cx="2006353" cy="2006353"/>
          </a:xfrm>
          <a:prstGeom prst="rect">
            <a:avLst/>
          </a:prstGeom>
        </p:spPr>
      </p:pic>
      <p:pic>
        <p:nvPicPr>
          <p:cNvPr id="20" name="Picture 19" descr="A picture containing music, brass, old, sitting&#10;&#10;Description automatically generated">
            <a:extLst>
              <a:ext uri="{FF2B5EF4-FFF2-40B4-BE49-F238E27FC236}">
                <a16:creationId xmlns:a16="http://schemas.microsoft.com/office/drawing/2014/main" id="{959E9F07-168A-40E0-9CBF-3A4D273F7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8156" y="1023529"/>
            <a:ext cx="2006353" cy="2006353"/>
          </a:xfrm>
          <a:prstGeom prst="rect">
            <a:avLst/>
          </a:prstGeom>
        </p:spPr>
      </p:pic>
      <p:pic>
        <p:nvPicPr>
          <p:cNvPr id="22" name="Picture 21" descr="A picture containing brass, music&#10;&#10;Description automatically generated">
            <a:extLst>
              <a:ext uri="{FF2B5EF4-FFF2-40B4-BE49-F238E27FC236}">
                <a16:creationId xmlns:a16="http://schemas.microsoft.com/office/drawing/2014/main" id="{576875E0-FD65-4343-93B6-D410D0ECA0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6628" y="1760864"/>
            <a:ext cx="2006353" cy="531684"/>
          </a:xfrm>
          <a:prstGeom prst="rect">
            <a:avLst/>
          </a:prstGeom>
        </p:spPr>
      </p:pic>
      <p:pic>
        <p:nvPicPr>
          <p:cNvPr id="24" name="Picture 23" descr="A picture containing brass, music, indoor, table&#10;&#10;Description automatically generated">
            <a:extLst>
              <a:ext uri="{FF2B5EF4-FFF2-40B4-BE49-F238E27FC236}">
                <a16:creationId xmlns:a16="http://schemas.microsoft.com/office/drawing/2014/main" id="{710F9F02-8FF7-4B71-BD59-0FDB1FA796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47" y="1018335"/>
            <a:ext cx="2008950" cy="2008950"/>
          </a:xfrm>
          <a:prstGeom prst="rect">
            <a:avLst/>
          </a:prstGeom>
        </p:spPr>
      </p:pic>
      <p:pic>
        <p:nvPicPr>
          <p:cNvPr id="26" name="Picture 25" descr="A picture containing brass, music, cup, indoor&#10;&#10;Description automatically generated">
            <a:extLst>
              <a:ext uri="{FF2B5EF4-FFF2-40B4-BE49-F238E27FC236}">
                <a16:creationId xmlns:a16="http://schemas.microsoft.com/office/drawing/2014/main" id="{417A4433-AB4F-44A8-84D2-0E6CCC15A7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6" y="3027284"/>
            <a:ext cx="2737920" cy="3003306"/>
          </a:xfrm>
          <a:prstGeom prst="rect">
            <a:avLst/>
          </a:prstGeom>
        </p:spPr>
      </p:pic>
      <p:pic>
        <p:nvPicPr>
          <p:cNvPr id="28" name="Picture 27" descr="A close up of a device&#10;&#10;Description automatically generated">
            <a:extLst>
              <a:ext uri="{FF2B5EF4-FFF2-40B4-BE49-F238E27FC236}">
                <a16:creationId xmlns:a16="http://schemas.microsoft.com/office/drawing/2014/main" id="{A63EF8DC-5106-4097-8E21-CA3F466395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72" y="3027284"/>
            <a:ext cx="2626228" cy="3003310"/>
          </a:xfrm>
          <a:prstGeom prst="rect">
            <a:avLst/>
          </a:prstGeom>
        </p:spPr>
      </p:pic>
      <p:pic>
        <p:nvPicPr>
          <p:cNvPr id="30" name="Picture 29" descr="A picture containing music, drum, indoor, table&#10;&#10;Description automatically generated">
            <a:extLst>
              <a:ext uri="{FF2B5EF4-FFF2-40B4-BE49-F238E27FC236}">
                <a16:creationId xmlns:a16="http://schemas.microsoft.com/office/drawing/2014/main" id="{2EDB3AB3-FCFD-4E1D-9BA3-675C056A97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51" y="3027284"/>
            <a:ext cx="4504959" cy="3003307"/>
          </a:xfrm>
          <a:prstGeom prst="rect">
            <a:avLst/>
          </a:prstGeom>
        </p:spPr>
      </p:pic>
      <p:pic>
        <p:nvPicPr>
          <p:cNvPr id="32" name="Picture 31" descr="A drum set&#10;&#10;Description automatically generated">
            <a:extLst>
              <a:ext uri="{FF2B5EF4-FFF2-40B4-BE49-F238E27FC236}">
                <a16:creationId xmlns:a16="http://schemas.microsoft.com/office/drawing/2014/main" id="{81E06AB8-BCB5-4AD9-AED2-FBE8AF6297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14" y="3027283"/>
            <a:ext cx="3003309" cy="30033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1706089-EB73-462A-969E-E328D5EA02D4}"/>
              </a:ext>
            </a:extLst>
          </p:cNvPr>
          <p:cNvSpPr txBox="1"/>
          <p:nvPr/>
        </p:nvSpPr>
        <p:spPr>
          <a:xfrm rot="18780711">
            <a:off x="656138" y="1337263"/>
            <a:ext cx="65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Flute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41D228-37B0-4B4F-82AA-202FFEC72DC0}"/>
              </a:ext>
            </a:extLst>
          </p:cNvPr>
          <p:cNvSpPr txBox="1"/>
          <p:nvPr/>
        </p:nvSpPr>
        <p:spPr>
          <a:xfrm rot="18811140">
            <a:off x="2420350" y="1431668"/>
            <a:ext cx="91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Clarinet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321E9F-5A70-4CCC-A6DF-72AE571E9203}"/>
              </a:ext>
            </a:extLst>
          </p:cNvPr>
          <p:cNvSpPr txBox="1"/>
          <p:nvPr/>
        </p:nvSpPr>
        <p:spPr>
          <a:xfrm rot="18699887">
            <a:off x="3487503" y="1393656"/>
            <a:ext cx="92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Alto Sax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64C1BE-1F7F-41F7-A05D-C84C2E6247AC}"/>
              </a:ext>
            </a:extLst>
          </p:cNvPr>
          <p:cNvSpPr txBox="1"/>
          <p:nvPr/>
        </p:nvSpPr>
        <p:spPr>
          <a:xfrm rot="19073920">
            <a:off x="4629744" y="1327523"/>
            <a:ext cx="78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Tenor Sax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E23498-C2E4-4F0E-9DE1-FE33D1954AA2}"/>
              </a:ext>
            </a:extLst>
          </p:cNvPr>
          <p:cNvSpPr txBox="1"/>
          <p:nvPr/>
        </p:nvSpPr>
        <p:spPr>
          <a:xfrm rot="19045247">
            <a:off x="5439085" y="1017210"/>
            <a:ext cx="131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French Horn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8513F2-3D93-4571-9C9B-6DDECC52D794}"/>
              </a:ext>
            </a:extLst>
          </p:cNvPr>
          <p:cNvSpPr txBox="1"/>
          <p:nvPr/>
        </p:nvSpPr>
        <p:spPr>
          <a:xfrm rot="19105361">
            <a:off x="7735230" y="1506675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Trumpet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10BB1E-C6D3-42A9-8897-E478C756126C}"/>
              </a:ext>
            </a:extLst>
          </p:cNvPr>
          <p:cNvSpPr txBox="1"/>
          <p:nvPr/>
        </p:nvSpPr>
        <p:spPr>
          <a:xfrm rot="19123512">
            <a:off x="8791016" y="1292958"/>
            <a:ext cx="119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Trombone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65DBC6-D7FE-40FA-AC33-467403C245A0}"/>
              </a:ext>
            </a:extLst>
          </p:cNvPr>
          <p:cNvSpPr txBox="1"/>
          <p:nvPr/>
        </p:nvSpPr>
        <p:spPr>
          <a:xfrm rot="19243437">
            <a:off x="10039631" y="1074924"/>
            <a:ext cx="135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Baritone Horn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B290A1-19D5-4815-AF82-8E11D40FE02C}"/>
              </a:ext>
            </a:extLst>
          </p:cNvPr>
          <p:cNvSpPr txBox="1"/>
          <p:nvPr/>
        </p:nvSpPr>
        <p:spPr>
          <a:xfrm rot="19165935">
            <a:off x="43561" y="3591697"/>
            <a:ext cx="63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Tuba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C1230F-0659-470C-9CA5-122296EBF8EE}"/>
              </a:ext>
            </a:extLst>
          </p:cNvPr>
          <p:cNvSpPr txBox="1"/>
          <p:nvPr/>
        </p:nvSpPr>
        <p:spPr>
          <a:xfrm rot="19313295">
            <a:off x="2419418" y="3149782"/>
            <a:ext cx="129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Snare Drum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21B8C8-21FB-4C63-8832-3D696B2D3525}"/>
              </a:ext>
            </a:extLst>
          </p:cNvPr>
          <p:cNvSpPr txBox="1"/>
          <p:nvPr/>
        </p:nvSpPr>
        <p:spPr>
          <a:xfrm rot="19094444">
            <a:off x="6665636" y="3244369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Bass Drum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17DC71-7484-4781-A1D3-33134B18C568}"/>
              </a:ext>
            </a:extLst>
          </p:cNvPr>
          <p:cNvSpPr txBox="1"/>
          <p:nvPr/>
        </p:nvSpPr>
        <p:spPr>
          <a:xfrm rot="19175485">
            <a:off x="9035472" y="3334407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Percussion</a:t>
            </a:r>
          </a:p>
        </p:txBody>
      </p:sp>
    </p:spTree>
    <p:extLst>
      <p:ext uri="{BB962C8B-B14F-4D97-AF65-F5344CB8AC3E}">
        <p14:creationId xmlns:p14="http://schemas.microsoft.com/office/powerpoint/2010/main" val="409775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AB1BA-00EC-4BCF-BECC-A69FE460298B}"/>
              </a:ext>
            </a:extLst>
          </p:cNvPr>
          <p:cNvSpPr txBox="1"/>
          <p:nvPr/>
        </p:nvSpPr>
        <p:spPr>
          <a:xfrm>
            <a:off x="2102984" y="369437"/>
            <a:ext cx="9091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Instrument Accessories Needed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717AA-0A7D-46CA-B0A8-2B018BB8D218}"/>
              </a:ext>
            </a:extLst>
          </p:cNvPr>
          <p:cNvSpPr txBox="1"/>
          <p:nvPr/>
        </p:nvSpPr>
        <p:spPr>
          <a:xfrm>
            <a:off x="2102984" y="1827728"/>
            <a:ext cx="6465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Flute, Clarinet, Alto Sax and Tenor Sax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EFA06-F2E4-44E8-9E6E-7DC6AAA19FF9}"/>
              </a:ext>
            </a:extLst>
          </p:cNvPr>
          <p:cNvSpPr txBox="1"/>
          <p:nvPr/>
        </p:nvSpPr>
        <p:spPr>
          <a:xfrm>
            <a:off x="2102984" y="2555448"/>
            <a:ext cx="751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Reeds (Except Flute), Mouthpiece, Neck Strap, Cork Grease, Cleaning Cloth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40177-13F2-4840-A4AB-AE59697E9241}"/>
              </a:ext>
            </a:extLst>
          </p:cNvPr>
          <p:cNvSpPr txBox="1"/>
          <p:nvPr/>
        </p:nvSpPr>
        <p:spPr>
          <a:xfrm>
            <a:off x="2102984" y="3067725"/>
            <a:ext cx="931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French Horn, Trumpet, Trombone, Baritone Horn, Tuba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D176B-6476-43D6-9528-B38324546B0E}"/>
              </a:ext>
            </a:extLst>
          </p:cNvPr>
          <p:cNvSpPr txBox="1"/>
          <p:nvPr/>
        </p:nvSpPr>
        <p:spPr>
          <a:xfrm>
            <a:off x="2102984" y="3799093"/>
            <a:ext cx="651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Mouthpiece, Valve/Slide Oil, Tuning Slide Grease, Polishing Cloth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5697D-AE6F-49DD-A2A1-B9E2CC268E82}"/>
              </a:ext>
            </a:extLst>
          </p:cNvPr>
          <p:cNvSpPr txBox="1"/>
          <p:nvPr/>
        </p:nvSpPr>
        <p:spPr>
          <a:xfrm>
            <a:off x="2102984" y="4315488"/>
            <a:ext cx="3923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Drums And Percussion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50611-20AB-4B45-A820-7F8338798B31}"/>
              </a:ext>
            </a:extLst>
          </p:cNvPr>
          <p:cNvSpPr txBox="1"/>
          <p:nvPr/>
        </p:nvSpPr>
        <p:spPr>
          <a:xfrm>
            <a:off x="2102984" y="5047326"/>
            <a:ext cx="342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Drumsticks, Drum Pad, Mallets</a:t>
            </a:r>
          </a:p>
        </p:txBody>
      </p:sp>
    </p:spTree>
    <p:extLst>
      <p:ext uri="{BB962C8B-B14F-4D97-AF65-F5344CB8AC3E}">
        <p14:creationId xmlns:p14="http://schemas.microsoft.com/office/powerpoint/2010/main" val="56527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377F-8922-4BEA-AB21-B3598C07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28404B-2012-401B-8915-D38B0ED67F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71790"/>
              </p:ext>
            </p:extLst>
          </p:nvPr>
        </p:nvGraphicFramePr>
        <p:xfrm>
          <a:off x="-8878" y="0"/>
          <a:ext cx="1220087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878">
                  <a:extLst>
                    <a:ext uri="{9D8B030D-6E8A-4147-A177-3AD203B41FA5}">
                      <a16:colId xmlns:a16="http://schemas.microsoft.com/office/drawing/2014/main" val="2608969552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33215976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Mr. Gill</a:t>
                      </a:r>
                    </a:p>
                  </a:txBody>
                  <a:tcPr marL="7620" marR="7620" marT="762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5369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7:40 - 8:32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8th Monday, Tuesday + Friday (Band)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7th Wednesday, Thursday + Friday (Band)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21187917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8:34 - 9:24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6th Monday, Tuesday + Friday (Band)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90807775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4442166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9:40 - 10:20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Grade Tuesday and Thursday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59278931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10:20  - 11:10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494754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11:10 - 12:00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 Hours 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 and Wednesday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8830547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12:00 - 12:45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Kindergarten Monday and Wednesday + Friday A Week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Tuesday and Thursday + Friday B Week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6952683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12:45 - 1:30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Tuesday and Thursday</a:t>
                      </a:r>
                    </a:p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Monday and Wednesday + Friday (Band)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93523448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1:45 - 2:30</a:t>
                      </a:r>
                    </a:p>
                  </a:txBody>
                  <a:tcPr marL="7620" marR="7620" marT="762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5th Monday and Wednesday + Friday (Band)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5278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4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black surface&#10;&#10;Description automatically generated">
            <a:extLst>
              <a:ext uri="{FF2B5EF4-FFF2-40B4-BE49-F238E27FC236}">
                <a16:creationId xmlns:a16="http://schemas.microsoft.com/office/drawing/2014/main" id="{8724606E-372B-47E9-8A80-0BB110AF9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6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E354-93A3-4D48-84C7-FFAA5029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8694"/>
            <a:ext cx="8229600" cy="1325563"/>
          </a:xfrm>
        </p:spPr>
        <p:txBody>
          <a:bodyPr/>
          <a:lstStyle/>
          <a:p>
            <a:r>
              <a:rPr lang="en-US" dirty="0"/>
              <a:t>Platforms, Apps &amp;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08D40-E98E-4857-85FD-B69E6EBA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56949"/>
            <a:ext cx="9372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Microsoft Teams</a:t>
            </a:r>
          </a:p>
          <a:p>
            <a:r>
              <a:rPr lang="en-US" dirty="0">
                <a:solidFill>
                  <a:srgbClr val="FFC000"/>
                </a:solidFill>
              </a:rPr>
              <a:t>Schoology</a:t>
            </a:r>
          </a:p>
          <a:p>
            <a:r>
              <a:rPr lang="en-US" dirty="0" err="1">
                <a:solidFill>
                  <a:srgbClr val="92D050"/>
                </a:solidFill>
              </a:rPr>
              <a:t>Tik</a:t>
            </a:r>
            <a:r>
              <a:rPr lang="en-US" dirty="0">
                <a:solidFill>
                  <a:srgbClr val="92D050"/>
                </a:solidFill>
              </a:rPr>
              <a:t> Tok</a:t>
            </a:r>
          </a:p>
          <a:p>
            <a:r>
              <a:rPr lang="en-US" dirty="0">
                <a:solidFill>
                  <a:srgbClr val="00B0F0"/>
                </a:solidFill>
              </a:rPr>
              <a:t>Acapella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Zoom</a:t>
            </a:r>
          </a:p>
          <a:p>
            <a:r>
              <a:rPr lang="en-US" dirty="0">
                <a:solidFill>
                  <a:srgbClr val="7030A0"/>
                </a:solidFill>
              </a:rPr>
              <a:t>Adobe Premiere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Adobe Audition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iPhone Voice Recorder</a:t>
            </a:r>
          </a:p>
          <a:p>
            <a:r>
              <a:rPr lang="en-US" dirty="0" err="1">
                <a:solidFill>
                  <a:srgbClr val="FFFF00"/>
                </a:solidFill>
              </a:rPr>
              <a:t>iRig</a:t>
            </a:r>
            <a:r>
              <a:rPr lang="en-US" dirty="0">
                <a:solidFill>
                  <a:srgbClr val="FFFF00"/>
                </a:solidFill>
              </a:rPr>
              <a:t> Interface</a:t>
            </a:r>
          </a:p>
          <a:p>
            <a:r>
              <a:rPr lang="en-US" dirty="0" err="1">
                <a:solidFill>
                  <a:srgbClr val="C00000"/>
                </a:solidFill>
              </a:rPr>
              <a:t>Focusrite</a:t>
            </a:r>
            <a:r>
              <a:rPr lang="en-US" dirty="0">
                <a:solidFill>
                  <a:srgbClr val="C00000"/>
                </a:solidFill>
              </a:rPr>
              <a:t> Scarlett Solo Interface</a:t>
            </a:r>
          </a:p>
          <a:p>
            <a:r>
              <a:rPr lang="en-US" dirty="0">
                <a:solidFill>
                  <a:srgbClr val="0070C0"/>
                </a:solidFill>
              </a:rPr>
              <a:t>iPad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iPhone</a:t>
            </a:r>
          </a:p>
        </p:txBody>
      </p:sp>
    </p:spTree>
    <p:extLst>
      <p:ext uri="{BB962C8B-B14F-4D97-AF65-F5344CB8AC3E}">
        <p14:creationId xmlns:p14="http://schemas.microsoft.com/office/powerpoint/2010/main" val="305676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9ECE1E18-8F11-4CEC-864F-07E4BEB9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8" y="106533"/>
            <a:ext cx="8575829" cy="65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tx1"/>
            </a:gs>
            <a:gs pos="31000">
              <a:schemeClr val="tx1"/>
            </a:gs>
            <a:gs pos="13000">
              <a:srgbClr val="656567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tx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BCDF4-21E4-4631-9A1F-71ECDD7D7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8" y="990494"/>
            <a:ext cx="8668512" cy="4877021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F3292-E018-43EE-AB4F-B0916625D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533825"/>
            <a:ext cx="5905235" cy="355450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latin typeface="Forte" panose="03060902040502070203" pitchFamily="66" charset="0"/>
                <a:cs typeface="Times New Roman" panose="02020603050405020304" pitchFamily="18" charset="0"/>
              </a:rPr>
              <a:t>Ann Arbor Trail Magnet School Physical Education and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7F9E8-E704-4672-B487-DFF2EC1B0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Elizabeth McCreedy</a:t>
            </a:r>
          </a:p>
          <a:p>
            <a:pPr algn="l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elizabeth.mccreedy@detroitk12.org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53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, light, sign, graffiti&#10;&#10;Description automatically generated">
            <a:extLst>
              <a:ext uri="{FF2B5EF4-FFF2-40B4-BE49-F238E27FC236}">
                <a16:creationId xmlns:a16="http://schemas.microsoft.com/office/drawing/2014/main" id="{280BCDF4-21E4-4631-9A1F-71ECDD7D7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3" r="9089" b="1117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F3292-E018-43EE-AB4F-B0916625D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533825"/>
            <a:ext cx="5618019" cy="3554509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latin typeface="Forte" panose="03060902040502070203" pitchFamily="66" charset="0"/>
                <a:cs typeface="Times New Roman" panose="02020603050405020304" pitchFamily="18" charset="0"/>
              </a:rPr>
              <a:t>Ann Arbor Trail Magnet School Band &amp;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7F9E8-E704-4672-B487-DFF2EC1B0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Kenneth Gill</a:t>
            </a:r>
          </a:p>
          <a:p>
            <a:pPr algn="l"/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kenneth.gill@detroitk12.org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51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ECB2-8489-4D7C-91CA-BDC9C8BA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Bahnschrift Condensed" panose="020B0502040204020203" pitchFamily="34" charset="0"/>
              </a:rPr>
              <a:t>Physical Education and Health </a:t>
            </a:r>
            <a:br>
              <a:rPr lang="en-US" dirty="0"/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Virtual Classroom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431F5-77EF-4FD0-9349-73D73644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610725" cy="4594225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B9D0FF"/>
                </a:solidFill>
              </a:rPr>
              <a:t>Attend every class:</a:t>
            </a:r>
            <a:r>
              <a:rPr lang="en-US" dirty="0"/>
              <a:t> Arrive to class on time and stay for the entire class.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9D0FF"/>
                </a:solidFill>
              </a:rPr>
              <a:t>Dress appropriately: </a:t>
            </a:r>
            <a:r>
              <a:rPr lang="en-US" dirty="0"/>
              <a:t>Show up properly dressed for class in a T-shirt and shorts or sweats.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9D0FF"/>
                </a:solidFill>
              </a:rPr>
              <a:t>Be prepared to participate: </a:t>
            </a:r>
            <a:r>
              <a:rPr lang="en-US" dirty="0"/>
              <a:t>Participate in all activities and complete all assignments.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9D0FF"/>
                </a:solidFill>
              </a:rPr>
              <a:t>Be respectful of others: </a:t>
            </a:r>
            <a:r>
              <a:rPr lang="en-US" dirty="0"/>
              <a:t>Be respectful of your fellow students and your teacher. Remember everyone is here to learn.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303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ECB2-8489-4D7C-91CA-BDC9C8BA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Bahnschrift Condensed" panose="020B0502040204020203" pitchFamily="34" charset="0"/>
              </a:rPr>
              <a:t>Physical Education and Health </a:t>
            </a:r>
            <a:br>
              <a:rPr lang="en-US" dirty="0"/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Expectations for Behavior in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431F5-77EF-4FD0-9349-73D73644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111375"/>
            <a:ext cx="9420224" cy="426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B9D0FF"/>
                </a:solidFill>
              </a:rPr>
              <a:t>Pay attention in class. </a:t>
            </a:r>
            <a:r>
              <a:rPr lang="en-US" dirty="0"/>
              <a:t>You shouldn’t have a cell phone out or TV on in the background.</a:t>
            </a:r>
          </a:p>
          <a:p>
            <a:pPr marL="0" indent="0">
              <a:buNone/>
            </a:pPr>
            <a:r>
              <a:rPr lang="en-US" dirty="0">
                <a:solidFill>
                  <a:srgbClr val="B9D0FF"/>
                </a:solidFill>
              </a:rPr>
              <a:t>Raise your hand </a:t>
            </a:r>
            <a:r>
              <a:rPr lang="en-US" dirty="0"/>
              <a:t>(by clicking on the hand in the middle of the screen) to be called on before speaking. Wait for teacher to call on you. </a:t>
            </a:r>
          </a:p>
          <a:p>
            <a:pPr marL="0" indent="0">
              <a:buNone/>
            </a:pPr>
            <a:r>
              <a:rPr lang="en-US" dirty="0"/>
              <a:t>The teacher will mute all students unless they are called upon. </a:t>
            </a:r>
            <a:r>
              <a:rPr lang="en-US" dirty="0">
                <a:solidFill>
                  <a:srgbClr val="B9D0FF"/>
                </a:solidFill>
              </a:rPr>
              <a:t>Do not unmute yourself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5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ECB2-8489-4D7C-91CA-BDC9C8BA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Bahnschrift Condensed" panose="020B0502040204020203" pitchFamily="34" charset="0"/>
              </a:rPr>
              <a:t>Physical Education and Health </a:t>
            </a:r>
            <a:br>
              <a:rPr lang="en-US" dirty="0"/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Setting Up a Learning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431F5-77EF-4FD0-9349-73D73644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650"/>
            <a:ext cx="9420224" cy="4467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6699FF"/>
                </a:solidFill>
              </a:rPr>
              <a:t>Physical Education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9D0FF"/>
                </a:solidFill>
              </a:rPr>
              <a:t>Have enough room to move: </a:t>
            </a:r>
            <a:r>
              <a:rPr lang="en-US" dirty="0"/>
              <a:t>The space should be large enough to physically move around in (at least 6 feet by 6 feet).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9D0FF"/>
                </a:solidFill>
              </a:rPr>
              <a:t>Provide a soft space for exercises: </a:t>
            </a:r>
            <a:r>
              <a:rPr lang="en-US" dirty="0"/>
              <a:t>Students should have something soft to do floor exercises on, such as carpet or a yoga mat.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>
                <a:solidFill>
                  <a:srgbClr val="6699FF"/>
                </a:solidFill>
              </a:rPr>
              <a:t>Health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9D0FF"/>
                </a:solidFill>
              </a:rPr>
              <a:t>Make a space for focused learning: </a:t>
            </a:r>
            <a:r>
              <a:rPr lang="en-US" dirty="0"/>
              <a:t>Students need a comfortable place to learn on their computers &amp; tablets that is as free from distractions as possible.</a:t>
            </a:r>
          </a:p>
        </p:txBody>
      </p:sp>
    </p:spTree>
    <p:extLst>
      <p:ext uri="{BB962C8B-B14F-4D97-AF65-F5344CB8AC3E}">
        <p14:creationId xmlns:p14="http://schemas.microsoft.com/office/powerpoint/2010/main" val="1297226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ECB2-8489-4D7C-91CA-BDC9C8BA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Bahnschrift Condensed" panose="020B0502040204020203" pitchFamily="34" charset="0"/>
              </a:rPr>
              <a:t>Physical Education and Health </a:t>
            </a:r>
            <a:br>
              <a:rPr lang="en-US" dirty="0"/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Education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431F5-77EF-4FD0-9349-73D73644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111375"/>
            <a:ext cx="9420224" cy="4260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Stretching/warmups</a:t>
            </a:r>
          </a:p>
          <a:p>
            <a:pPr marL="0" indent="0">
              <a:buNone/>
            </a:pPr>
            <a:r>
              <a:rPr lang="en-US" dirty="0"/>
              <a:t>Locomotor skills</a:t>
            </a:r>
          </a:p>
          <a:p>
            <a:pPr marL="0" indent="0">
              <a:buNone/>
            </a:pPr>
            <a:r>
              <a:rPr lang="en-US" dirty="0"/>
              <a:t>Non-Locomotor skills</a:t>
            </a:r>
          </a:p>
          <a:p>
            <a:pPr marL="0" indent="0">
              <a:buNone/>
            </a:pPr>
            <a:r>
              <a:rPr lang="en-US" dirty="0"/>
              <a:t>Aerobic exercise</a:t>
            </a:r>
          </a:p>
          <a:p>
            <a:pPr marL="0" indent="0">
              <a:buNone/>
            </a:pPr>
            <a:r>
              <a:rPr lang="en-US" dirty="0"/>
              <a:t>Anaerobic exercise</a:t>
            </a:r>
          </a:p>
          <a:p>
            <a:pPr marL="0" indent="0">
              <a:buNone/>
            </a:pPr>
            <a:r>
              <a:rPr lang="en-US" dirty="0"/>
              <a:t>Yoga</a:t>
            </a:r>
          </a:p>
          <a:p>
            <a:pPr marL="0" indent="0">
              <a:buNone/>
            </a:pPr>
            <a:r>
              <a:rPr lang="en-US" dirty="0"/>
              <a:t>Dance</a:t>
            </a:r>
          </a:p>
        </p:txBody>
      </p:sp>
    </p:spTree>
    <p:extLst>
      <p:ext uri="{BB962C8B-B14F-4D97-AF65-F5344CB8AC3E}">
        <p14:creationId xmlns:p14="http://schemas.microsoft.com/office/powerpoint/2010/main" val="1472766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ECB2-8489-4D7C-91CA-BDC9C8BA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Bahnschrift Condensed" panose="020B0502040204020203" pitchFamily="34" charset="0"/>
              </a:rPr>
              <a:t>Physical Education and Health </a:t>
            </a:r>
            <a:br>
              <a:rPr lang="en-US" dirty="0"/>
            </a:b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431F5-77EF-4FD0-9349-73D73644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111375"/>
            <a:ext cx="9420224" cy="426085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/>
              <a:t>Safety</a:t>
            </a:r>
          </a:p>
          <a:p>
            <a:pPr marL="0" indent="0">
              <a:buNone/>
            </a:pPr>
            <a:r>
              <a:rPr lang="en-US" dirty="0"/>
              <a:t>Hygiene</a:t>
            </a:r>
          </a:p>
          <a:p>
            <a:pPr marL="0" indent="0">
              <a:buNone/>
            </a:pPr>
            <a:r>
              <a:rPr lang="en-US" dirty="0"/>
              <a:t>Substance Abuse</a:t>
            </a:r>
          </a:p>
          <a:p>
            <a:pPr marL="0" indent="0">
              <a:buNone/>
            </a:pPr>
            <a:r>
              <a:rPr lang="en-US" dirty="0"/>
              <a:t>Nutrition</a:t>
            </a:r>
          </a:p>
          <a:p>
            <a:pPr marL="0" indent="0">
              <a:buNone/>
            </a:pPr>
            <a:r>
              <a:rPr lang="en-US" dirty="0"/>
              <a:t>Physical activity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ECB2-8489-4D7C-91CA-BDC9C8BA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Bahnschrift Condensed" panose="020B0502040204020203" pitchFamily="34" charset="0"/>
              </a:rPr>
              <a:t>Physical Education and Health </a:t>
            </a:r>
            <a:br>
              <a:rPr lang="en-US" dirty="0"/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Class Schedule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749E42-E0CF-4EC2-92DC-FA265F518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43510"/>
              </p:ext>
            </p:extLst>
          </p:nvPr>
        </p:nvGraphicFramePr>
        <p:xfrm>
          <a:off x="838200" y="1802764"/>
          <a:ext cx="9886950" cy="47722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239431">
                  <a:extLst>
                    <a:ext uri="{9D8B030D-6E8A-4147-A177-3AD203B41FA5}">
                      <a16:colId xmlns:a16="http://schemas.microsoft.com/office/drawing/2014/main" val="3836702778"/>
                    </a:ext>
                  </a:extLst>
                </a:gridCol>
                <a:gridCol w="7647519">
                  <a:extLst>
                    <a:ext uri="{9D8B030D-6E8A-4147-A177-3AD203B41FA5}">
                      <a16:colId xmlns:a16="http://schemas.microsoft.com/office/drawing/2014/main" val="1814500889"/>
                    </a:ext>
                  </a:extLst>
                </a:gridCol>
              </a:tblGrid>
              <a:tr h="80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B9D0FF"/>
                          </a:solidFill>
                        </a:rPr>
                        <a:t>7:40 – 8:32 AM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(Monday &amp; Tuesday)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(Wednesday &amp; Thursday)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&amp; 8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(Friday – Health &amp; Nutrition)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51956"/>
                  </a:ext>
                </a:extLst>
              </a:tr>
              <a:tr h="566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B9D0FF"/>
                          </a:solidFill>
                        </a:rPr>
                        <a:t>8:34 – 9:24 AM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(Wednesday &amp; Thursday)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(Friday - Health/Nutrition)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53497"/>
                  </a:ext>
                </a:extLst>
              </a:tr>
              <a:tr h="566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B9D0FF"/>
                          </a:solidFill>
                        </a:rPr>
                        <a:t>9:40 – 10:20 AM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(Monday &amp; Wednesday)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(Friday – Health/Nutrition)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75745"/>
                  </a:ext>
                </a:extLst>
              </a:tr>
              <a:tr h="56604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9D0FF"/>
                          </a:solidFill>
                        </a:rPr>
                        <a:t>11:10 – 12:00 PM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225899"/>
                  </a:ext>
                </a:extLst>
              </a:tr>
              <a:tr h="8086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9D0FF"/>
                          </a:solidFill>
                        </a:rPr>
                        <a:t>12:00 – 12:45 PM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Kindergarten (Tuesday &amp; Thursday)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(Monday &amp; Wednesday)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Kindergarten &amp; 1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(Friday – Health &amp; Nutrition)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426741"/>
                  </a:ext>
                </a:extLst>
              </a:tr>
              <a:tr h="8086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9D0FF"/>
                          </a:solidFill>
                        </a:rPr>
                        <a:t>12:45 – 1:30 PM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(Monday &amp; Wednesday)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(Tuesday &amp; Thursday)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&amp; 4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(Friday – Health &amp; Nutrition)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91875"/>
                  </a:ext>
                </a:extLst>
              </a:tr>
              <a:tr h="56604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B9D0FF"/>
                          </a:solidFill>
                        </a:rPr>
                        <a:t>1:45 – 2:30PM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(Monday &amp; Wednesday)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(Friday – Health &amp; Nutrition)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72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11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E3178-C861-45FA-96A6-939238533173}"/>
              </a:ext>
            </a:extLst>
          </p:cNvPr>
          <p:cNvSpPr txBox="1"/>
          <p:nvPr/>
        </p:nvSpPr>
        <p:spPr>
          <a:xfrm>
            <a:off x="2539014" y="195309"/>
            <a:ext cx="6649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  </a:t>
            </a:r>
          </a:p>
          <a:p>
            <a:r>
              <a:rPr lang="en-US" sz="4800" dirty="0"/>
              <a:t>Music Program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85401-B694-4DC3-890F-63C9346F618E}"/>
              </a:ext>
            </a:extLst>
          </p:cNvPr>
          <p:cNvSpPr txBox="1"/>
          <p:nvPr/>
        </p:nvSpPr>
        <p:spPr>
          <a:xfrm>
            <a:off x="3471170" y="2388093"/>
            <a:ext cx="5193436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General Music </a:t>
            </a:r>
            <a:r>
              <a:rPr lang="en-US" sz="2800" i="1" dirty="0">
                <a:solidFill>
                  <a:srgbClr val="0070C0"/>
                </a:solidFill>
              </a:rPr>
              <a:t>Grades K - 8</a:t>
            </a:r>
            <a:r>
              <a:rPr lang="en-US" sz="2800" i="1" baseline="30000" dirty="0">
                <a:solidFill>
                  <a:srgbClr val="0070C0"/>
                </a:solidFill>
              </a:rPr>
              <a:t>th</a:t>
            </a:r>
            <a:r>
              <a:rPr lang="en-US" sz="2800" i="1" dirty="0">
                <a:solidFill>
                  <a:srgbClr val="0070C0"/>
                </a:solidFill>
              </a:rPr>
              <a:t>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Band </a:t>
            </a:r>
            <a:r>
              <a:rPr lang="en-US" sz="2800" i="1" dirty="0">
                <a:solidFill>
                  <a:srgbClr val="0070C0"/>
                </a:solidFill>
              </a:rPr>
              <a:t>Grades 4</a:t>
            </a:r>
            <a:r>
              <a:rPr lang="en-US" sz="2800" i="1" baseline="30000" dirty="0">
                <a:solidFill>
                  <a:srgbClr val="0070C0"/>
                </a:solidFill>
              </a:rPr>
              <a:t>th - </a:t>
            </a:r>
            <a:r>
              <a:rPr lang="en-US" sz="2800" i="1" dirty="0">
                <a:solidFill>
                  <a:srgbClr val="0070C0"/>
                </a:solidFill>
              </a:rPr>
              <a:t>8</a:t>
            </a:r>
            <a:r>
              <a:rPr lang="en-US" sz="2800" i="1" baseline="30000" dirty="0">
                <a:solidFill>
                  <a:srgbClr val="0070C0"/>
                </a:solidFill>
              </a:rPr>
              <a:t>th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Vocal Ensemble </a:t>
            </a:r>
            <a:r>
              <a:rPr lang="en-US" sz="2800" i="1" dirty="0">
                <a:solidFill>
                  <a:srgbClr val="0070C0"/>
                </a:solidFill>
              </a:rPr>
              <a:t>Grades 4</a:t>
            </a:r>
            <a:r>
              <a:rPr lang="en-US" sz="2800" i="1" baseline="30000" dirty="0">
                <a:solidFill>
                  <a:srgbClr val="0070C0"/>
                </a:solidFill>
              </a:rPr>
              <a:t>th - </a:t>
            </a:r>
            <a:r>
              <a:rPr lang="en-US" sz="2800" i="1" dirty="0">
                <a:solidFill>
                  <a:srgbClr val="0070C0"/>
                </a:solidFill>
              </a:rPr>
              <a:t>8th</a:t>
            </a:r>
          </a:p>
        </p:txBody>
      </p:sp>
    </p:spTree>
    <p:extLst>
      <p:ext uri="{BB962C8B-B14F-4D97-AF65-F5344CB8AC3E}">
        <p14:creationId xmlns:p14="http://schemas.microsoft.com/office/powerpoint/2010/main" val="184665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C203F-5DBE-474C-946C-448DE7777F70}"/>
              </a:ext>
            </a:extLst>
          </p:cNvPr>
          <p:cNvSpPr txBox="1"/>
          <p:nvPr/>
        </p:nvSpPr>
        <p:spPr>
          <a:xfrm>
            <a:off x="1731147" y="209502"/>
            <a:ext cx="104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DPSCD Music Curriculum Kindergarten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DE84-C297-45B6-8BAF-08190280E43D}"/>
              </a:ext>
            </a:extLst>
          </p:cNvPr>
          <p:cNvSpPr txBox="1"/>
          <p:nvPr/>
        </p:nvSpPr>
        <p:spPr>
          <a:xfrm>
            <a:off x="1731147" y="1216241"/>
            <a:ext cx="8717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1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C000"/>
                </a:solidFill>
              </a:rPr>
              <a:t>Memorize Songs from Diverse Cultures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2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Memorize Songs from Diverse Cultures - 2</a:t>
            </a:r>
            <a:endParaRPr lang="en-US" sz="20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3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Pitch &amp; Dynamics</a:t>
            </a:r>
            <a:endParaRPr lang="en-US" sz="20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4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Tempo &amp; Duration</a:t>
            </a:r>
            <a:endParaRPr lang="en-US" sz="20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5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Rhythmic Instruments</a:t>
            </a:r>
            <a:endParaRPr lang="en-US" sz="20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6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Melodic Instruments</a:t>
            </a:r>
            <a:endParaRPr lang="en-US" sz="20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7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Respond With Body Movements</a:t>
            </a:r>
            <a:endParaRPr lang="en-US" sz="2000" dirty="0">
              <a:solidFill>
                <a:srgbClr val="FFC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8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C000"/>
                </a:solidFill>
              </a:rPr>
              <a:t>Willingness To Participate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4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C203F-5DBE-474C-946C-448DE7777F70}"/>
              </a:ext>
            </a:extLst>
          </p:cNvPr>
          <p:cNvSpPr txBox="1"/>
          <p:nvPr/>
        </p:nvSpPr>
        <p:spPr>
          <a:xfrm>
            <a:off x="1731145" y="284085"/>
            <a:ext cx="104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DPSCD Music Curriculum Grade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DE84-C297-45B6-8BAF-08190280E43D}"/>
              </a:ext>
            </a:extLst>
          </p:cNvPr>
          <p:cNvSpPr txBox="1"/>
          <p:nvPr/>
        </p:nvSpPr>
        <p:spPr>
          <a:xfrm>
            <a:off x="1731147" y="1216241"/>
            <a:ext cx="8717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1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FF00"/>
                </a:solidFill>
              </a:rPr>
              <a:t>Tone Quality And Range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2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Dynamics And Pitch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3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Maintaining Steady Beat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4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Fast, Slow, Short, And Long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5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Musical Concepts For A Purpose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6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Expressive Qualities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7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Songs From Various Cultures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8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FF00"/>
                </a:solidFill>
              </a:rPr>
              <a:t>Instruments of Various Cultures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C203F-5DBE-474C-946C-448DE7777F70}"/>
              </a:ext>
            </a:extLst>
          </p:cNvPr>
          <p:cNvSpPr txBox="1"/>
          <p:nvPr/>
        </p:nvSpPr>
        <p:spPr>
          <a:xfrm>
            <a:off x="1731146" y="186431"/>
            <a:ext cx="104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DPSCD Music Curriculum Grade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DE84-C297-45B6-8BAF-08190280E43D}"/>
              </a:ext>
            </a:extLst>
          </p:cNvPr>
          <p:cNvSpPr txBox="1"/>
          <p:nvPr/>
        </p:nvSpPr>
        <p:spPr>
          <a:xfrm>
            <a:off x="1731147" y="1216241"/>
            <a:ext cx="8717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1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50"/>
                </a:solidFill>
              </a:rPr>
              <a:t>Music In Everyday Life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2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50"/>
                </a:solidFill>
              </a:rPr>
              <a:t>Perform Individually And Collectively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3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50"/>
                </a:solidFill>
              </a:rPr>
              <a:t> Perform Individually And Collectively - 2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4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00B050"/>
                </a:solidFill>
              </a:rPr>
              <a:t>Interpret Basic Music Terms And Symbols</a:t>
            </a:r>
            <a:endParaRPr lang="en-US" sz="20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5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50"/>
                </a:solidFill>
              </a:rPr>
              <a:t>Perform Individually And Collectively - 3</a:t>
            </a: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6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00B050"/>
                </a:solidFill>
              </a:rPr>
              <a:t>Interpret Basic Music Terms And Symbols</a:t>
            </a:r>
            <a:r>
              <a:rPr lang="en-US" sz="2000" dirty="0">
                <a:solidFill>
                  <a:srgbClr val="00B050"/>
                </a:solidFill>
              </a:rPr>
              <a:t> - 2</a:t>
            </a:r>
            <a:endParaRPr lang="en-US" sz="2000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7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50"/>
                </a:solidFill>
              </a:rPr>
              <a:t>Perform Drama And Pantomime To Music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8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50"/>
                </a:solidFill>
              </a:rPr>
              <a:t>Feelings And Moods Expressed Through Music</a:t>
            </a:r>
          </a:p>
        </p:txBody>
      </p:sp>
    </p:spTree>
    <p:extLst>
      <p:ext uri="{BB962C8B-B14F-4D97-AF65-F5344CB8AC3E}">
        <p14:creationId xmlns:p14="http://schemas.microsoft.com/office/powerpoint/2010/main" val="120977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C203F-5DBE-474C-946C-448DE7777F70}"/>
              </a:ext>
            </a:extLst>
          </p:cNvPr>
          <p:cNvSpPr txBox="1"/>
          <p:nvPr/>
        </p:nvSpPr>
        <p:spPr>
          <a:xfrm>
            <a:off x="1731146" y="186431"/>
            <a:ext cx="104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DPSCD Music Curriculum Grade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DE84-C297-45B6-8BAF-08190280E43D}"/>
              </a:ext>
            </a:extLst>
          </p:cNvPr>
          <p:cNvSpPr txBox="1"/>
          <p:nvPr/>
        </p:nvSpPr>
        <p:spPr>
          <a:xfrm>
            <a:off x="1731147" y="1216241"/>
            <a:ext cx="87178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1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7030A0"/>
                </a:solidFill>
              </a:rPr>
              <a:t>Rounds And Pattern Songs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2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rgbClr val="7030A0"/>
                </a:solidFill>
              </a:rPr>
              <a:t>Form And Structure For Performance</a:t>
            </a:r>
            <a:endParaRPr lang="en-US" sz="2000" i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3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>
                <a:solidFill>
                  <a:srgbClr val="7030A0"/>
                </a:solidFill>
              </a:rPr>
              <a:t>Simple Sight-Reading Skills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4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7030A0"/>
                </a:solidFill>
              </a:rPr>
              <a:t>Dynamics, Tempo And Articulation In Performance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5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7030A0"/>
                </a:solidFill>
              </a:rPr>
              <a:t>Various Types Of Music Are Used For Various Occasions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6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7030A0"/>
                </a:solidFill>
              </a:rPr>
              <a:t>Music Connects To And Is Influenced By Special Interests, Experiences, Or  	Purposes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7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7030A0"/>
                </a:solidFill>
              </a:rPr>
              <a:t>Create (Compose) Music Using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8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rgbClr val="7030A0"/>
                </a:solidFill>
              </a:rPr>
              <a:t>Present Original Composition To Others. Describe Connection To Express 	Intent</a:t>
            </a:r>
          </a:p>
        </p:txBody>
      </p:sp>
    </p:spTree>
    <p:extLst>
      <p:ext uri="{BB962C8B-B14F-4D97-AF65-F5344CB8AC3E}">
        <p14:creationId xmlns:p14="http://schemas.microsoft.com/office/powerpoint/2010/main" val="109527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C203F-5DBE-474C-946C-448DE7777F70}"/>
              </a:ext>
            </a:extLst>
          </p:cNvPr>
          <p:cNvSpPr txBox="1"/>
          <p:nvPr/>
        </p:nvSpPr>
        <p:spPr>
          <a:xfrm>
            <a:off x="1731146" y="186431"/>
            <a:ext cx="104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DPSCD Music Curriculum Grade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DE84-C297-45B6-8BAF-08190280E43D}"/>
              </a:ext>
            </a:extLst>
          </p:cNvPr>
          <p:cNvSpPr txBox="1"/>
          <p:nvPr/>
        </p:nvSpPr>
        <p:spPr>
          <a:xfrm>
            <a:off x="1731147" y="1216241"/>
            <a:ext cx="8717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1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Musical Elements Are Used In Music From Various Cultures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2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Perform Simple Parts Songs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3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Recognize Characteristics Of Different Types Of Music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4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Visually And Aurally Identify Orchestral Instruments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5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Perform Individual Instrument Parts With Others Sing/Play Contrasting Parts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6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Music From Various Cultures - 2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7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Perform Simple Part Songs - 2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8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Recognize Characteristics Of Different Types Of Music</a:t>
            </a:r>
            <a:r>
              <a:rPr lang="en-US" sz="2000" dirty="0"/>
              <a:t> </a:t>
            </a:r>
            <a:endParaRPr lang="en-US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2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CC203F-5DBE-474C-946C-448DE7777F70}"/>
              </a:ext>
            </a:extLst>
          </p:cNvPr>
          <p:cNvSpPr txBox="1"/>
          <p:nvPr/>
        </p:nvSpPr>
        <p:spPr>
          <a:xfrm>
            <a:off x="1731146" y="186431"/>
            <a:ext cx="1046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DPSCD Music Curriculum Grade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8DE84-C297-45B6-8BAF-08190280E43D}"/>
              </a:ext>
            </a:extLst>
          </p:cNvPr>
          <p:cNvSpPr txBox="1"/>
          <p:nvPr/>
        </p:nvSpPr>
        <p:spPr>
          <a:xfrm>
            <a:off x="1731147" y="1216241"/>
            <a:ext cx="87178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1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Differences And Similarities Between Culturally Diverse Music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2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Perform Counter-Melodies And Simple Part Songs</a:t>
            </a:r>
            <a:endParaRPr lang="en-US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3</a:t>
            </a:r>
          </a:p>
          <a:p>
            <a:r>
              <a:rPr lang="en-US" sz="2000" dirty="0"/>
              <a:t>	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Interpret And Utilize Basic Music Terms And Symbols</a:t>
            </a:r>
            <a:endParaRPr lang="en-US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4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Forms In Various Musical Selections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5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Evaluate Musical Works Citing Evidence Using The Elements Of Music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6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Demonstrate Understanding Of The Structure And Elements Of Music 	Performance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Module 7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Read And Identify Standard Symbols For Musical Elements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Module 8</a:t>
            </a:r>
          </a:p>
          <a:p>
            <a:r>
              <a:rPr lang="en-US" sz="2000" dirty="0"/>
              <a:t>	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Demonstrate Musical Ideas, Expressing Content And Connection To Purpose 	And Context</a:t>
            </a:r>
          </a:p>
        </p:txBody>
      </p:sp>
    </p:spTree>
    <p:extLst>
      <p:ext uri="{BB962C8B-B14F-4D97-AF65-F5344CB8AC3E}">
        <p14:creationId xmlns:p14="http://schemas.microsoft.com/office/powerpoint/2010/main" val="184183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1516</TotalTime>
  <Words>1523</Words>
  <Application>Microsoft Office PowerPoint</Application>
  <PresentationFormat>Widescreen</PresentationFormat>
  <Paragraphs>276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Bahnschrift Condensed</vt:lpstr>
      <vt:lpstr>Bahnschrift SemiBold Condensed</vt:lpstr>
      <vt:lpstr>Bahnschrift SemiBold SemiConden</vt:lpstr>
      <vt:lpstr>Calibri</vt:lpstr>
      <vt:lpstr>Calibri Light</vt:lpstr>
      <vt:lpstr>Forte</vt:lpstr>
      <vt:lpstr>Times New Roman</vt:lpstr>
      <vt:lpstr>Wingdings</vt:lpstr>
      <vt:lpstr>Office Theme</vt:lpstr>
      <vt:lpstr>Ann Arbor Trail Welcome to the  2020-2021 School Year</vt:lpstr>
      <vt:lpstr>Ann Arbor Trail Magnet School Band &amp; Music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Band Instruments Offered</vt:lpstr>
      <vt:lpstr>PowerPoint Presentation</vt:lpstr>
      <vt:lpstr>PowerPoint Presentation</vt:lpstr>
      <vt:lpstr>PowerPoint Presentation</vt:lpstr>
      <vt:lpstr>Platforms, Apps &amp; Technology</vt:lpstr>
      <vt:lpstr>PowerPoint Presentation</vt:lpstr>
      <vt:lpstr>Ann Arbor Trail Magnet School Physical Education and Health</vt:lpstr>
      <vt:lpstr>Physical Education and Health  Virtual Classroom Rules</vt:lpstr>
      <vt:lpstr>Physical Education and Health  Expectations for Behavior in Class</vt:lpstr>
      <vt:lpstr>Physical Education and Health  Setting Up a Learning Space</vt:lpstr>
      <vt:lpstr>Physical Education and Health  Physical Education Learning Objectives</vt:lpstr>
      <vt:lpstr>Physical Education and Health  Health Learning Objectives</vt:lpstr>
      <vt:lpstr>Physical Education and Health  Class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 Arbor Trail Magnet School Band &amp; Music</dc:title>
  <dc:creator>Kenneth Gill</dc:creator>
  <cp:lastModifiedBy>Kenneth Gill</cp:lastModifiedBy>
  <cp:revision>70</cp:revision>
  <dcterms:created xsi:type="dcterms:W3CDTF">2020-09-01T16:20:05Z</dcterms:created>
  <dcterms:modified xsi:type="dcterms:W3CDTF">2020-09-02T20:29:15Z</dcterms:modified>
</cp:coreProperties>
</file>